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1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05132-4288-4164-B1CA-F5AC1CC796A7}" type="datetime1">
              <a:rPr lang="pt-BR" smtClean="0"/>
              <a:t>08/08/2024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07BE-C169-4870-872B-F61D89F5554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897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7FA0DA-72A3-424F-8A35-066434C5B9F1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83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910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354758-9FD6-46D3-BA08-042BE364EA46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ECD64-5AF2-4F32-AD18-136C465DC047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F6B3D0-4304-407F-B819-80FF4D568789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F363FB-ECEA-4A76-B765-85460030C156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319CEA-9EF4-4A65-A004-44DCCF154232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1AA47-C612-4DA8-B151-4B748B7DAC4D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27F2B2-02FF-4D65-8FE7-F6AE0D863843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A070AB-0B0E-4B2D-804F-566417906A61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8BC9E8-30A4-4EE6-BB83-B04327D9020A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B272B-E9E3-4682-90D8-4B44853FAF6D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5272F-B51B-4957-97B0-074D18FB99AD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056502-BDB4-46EE-9217-C5A23E5BE0CE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6A84A-F340-402E-97D3-C59F51FBE66F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C5BF86-AA12-49E0-AC44-8E2B1E4B1B72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5EFD07-A8B9-401F-868B-7649A9F826C1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6D0790B-18CF-4284-B479-4F95A66DEDDE}" type="datetime1">
              <a:rPr lang="pt-BR" noProof="0" smtClean="0"/>
              <a:t>08/08/2024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v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pt-BR" sz="4000" dirty="0"/>
              <a:t>Banco de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pt-BR" sz="2300" dirty="0"/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7ED8A-900D-2507-135C-8E60210C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entre Conceitos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A31209-53B1-8490-86C7-885FC3851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182205" cy="3714749"/>
          </a:xfrm>
        </p:spPr>
        <p:txBody>
          <a:bodyPr/>
          <a:lstStyle/>
          <a:p>
            <a:r>
              <a:rPr lang="pt-BR" dirty="0"/>
              <a:t>Banco de Dados: Coleção de dados.</a:t>
            </a:r>
          </a:p>
          <a:p>
            <a:r>
              <a:rPr lang="pt-BR" dirty="0"/>
              <a:t>Sistema de Gerenciamento de Banco de Dados (SGBD): Software que gerencia o banco de dados.</a:t>
            </a:r>
          </a:p>
          <a:p>
            <a:r>
              <a:rPr lang="pt-BR" dirty="0"/>
              <a:t>Sistema de Banco de Dados (SBD): Conjunto que inclui o banco de dados e o SGBD.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ADA863-E485-E5C5-C8C6-116562A1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073" y="2193108"/>
            <a:ext cx="3478536" cy="33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1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B073F-9B2D-E9FD-C9E1-8EE4CE79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56B7C5-9AAC-7332-EBBA-18192C160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121" y="2076450"/>
            <a:ext cx="4812436" cy="3714749"/>
          </a:xfrm>
        </p:spPr>
        <p:txBody>
          <a:bodyPr/>
          <a:lstStyle/>
          <a:p>
            <a:r>
              <a:rPr lang="pt-BR" dirty="0"/>
              <a:t>Fluxo de Acesso:</a:t>
            </a:r>
          </a:p>
          <a:p>
            <a:r>
              <a:rPr lang="pt-BR" dirty="0"/>
              <a:t>  Usuários e programadores interagem com o SBD.</a:t>
            </a:r>
          </a:p>
          <a:p>
            <a:r>
              <a:rPr lang="pt-BR" dirty="0"/>
              <a:t>  O SGBD acessa e gerencia os dados armazenados no banco de dados.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259622-EAAC-B0FF-0CBC-1F794B02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7" y="2207490"/>
            <a:ext cx="5393993" cy="393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1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FB30-7757-B476-1030-AC257FA3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6C938B-4FD4-58D9-5582-310258466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255734" cy="3714749"/>
          </a:xfrm>
        </p:spPr>
        <p:txBody>
          <a:bodyPr/>
          <a:lstStyle/>
          <a:p>
            <a:r>
              <a:rPr lang="pt-BR" dirty="0"/>
              <a:t>Resumo: Bancos de dados e SGBD´s ajudam a organizar, gerenciar e acessar dados de forma eficiente.</a:t>
            </a:r>
          </a:p>
          <a:p>
            <a:r>
              <a:rPr lang="pt-BR" dirty="0"/>
              <a:t>Benefícios: Menos redundância, maior controle e eficiência no acesso às informações.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632EE4-A365-84F7-B66D-C9A3004E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46" y="2327419"/>
            <a:ext cx="3587750" cy="26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v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pt-BR" sz="4000" dirty="0"/>
              <a:t>Obrigado pela sua atenção!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pt-BR" dirty="0"/>
              <a:t>Espaço para p</a:t>
            </a:r>
            <a:r>
              <a:rPr lang="pt-BR" sz="2300" dirty="0"/>
              <a:t>erguntas e debates.</a:t>
            </a:r>
          </a:p>
        </p:txBody>
      </p:sp>
    </p:spTree>
    <p:extLst>
      <p:ext uri="{BB962C8B-B14F-4D97-AF65-F5344CB8AC3E}">
        <p14:creationId xmlns:p14="http://schemas.microsoft.com/office/powerpoint/2010/main" val="98090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dirty="0"/>
              <a:t>Banco de Dados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pt-BR" sz="1600" dirty="0"/>
              <a:t>Conceitos Básicos</a:t>
            </a:r>
          </a:p>
          <a:p>
            <a:pPr marL="36900" lvl="0" indent="0" rtl="0">
              <a:buNone/>
            </a:pPr>
            <a:r>
              <a:rPr lang="pt-BR" sz="1600" dirty="0"/>
              <a:t>O problema inicial</a:t>
            </a:r>
          </a:p>
          <a:p>
            <a:pPr marL="36900" lvl="0" indent="0" rtl="0">
              <a:buNone/>
            </a:pPr>
            <a:r>
              <a:rPr lang="pt-BR" sz="1600" dirty="0"/>
              <a:t>A solução com Banco de Dados</a:t>
            </a:r>
          </a:p>
          <a:p>
            <a:pPr marL="36900" lvl="0" indent="0" rtl="0">
              <a:buNone/>
            </a:pPr>
            <a:r>
              <a:rPr lang="pt-BR" sz="1600" dirty="0"/>
              <a:t>Tipos de Redundância</a:t>
            </a:r>
          </a:p>
          <a:p>
            <a:pPr marL="36900" lvl="0" indent="0" rtl="0">
              <a:buNone/>
            </a:pPr>
            <a:r>
              <a:rPr lang="pt-BR" sz="1600" dirty="0"/>
              <a:t>SGBD</a:t>
            </a:r>
          </a:p>
          <a:p>
            <a:pPr marL="36900" lvl="0" indent="0" rtl="0">
              <a:buNone/>
            </a:pPr>
            <a:r>
              <a:rPr lang="pt-BR" sz="1600" dirty="0"/>
              <a:t>A definição de Banco de Dados</a:t>
            </a:r>
          </a:p>
          <a:p>
            <a:pPr marL="36900" lvl="0" indent="0" rtl="0">
              <a:buNone/>
            </a:pPr>
            <a:r>
              <a:rPr lang="pt-BR" sz="1600" dirty="0"/>
              <a:t>Exemplo Prático</a:t>
            </a:r>
          </a:p>
          <a:p>
            <a:pPr marL="36900" lvl="0" indent="0" rtl="0">
              <a:buNone/>
            </a:pPr>
            <a:r>
              <a:rPr lang="pt-BR" sz="1600" dirty="0"/>
              <a:t>Diferença entre conceitos</a:t>
            </a:r>
          </a:p>
          <a:p>
            <a:pPr marL="36900" lvl="0" indent="0" rtl="0">
              <a:buNone/>
            </a:pPr>
            <a:r>
              <a:rPr lang="pt-BR" sz="1600" dirty="0"/>
              <a:t>Como funciona</a:t>
            </a:r>
          </a:p>
          <a:p>
            <a:pPr marL="36900" lvl="0" indent="0" rtl="0">
              <a:buNone/>
            </a:pPr>
            <a:r>
              <a:rPr lang="pt-BR" sz="1600" dirty="0"/>
              <a:t>Conclusão</a:t>
            </a:r>
          </a:p>
          <a:p>
            <a:pPr rtl="0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65444-65A1-6921-0B9B-2DC6CEECB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 básico de um banco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BE438D-354C-2641-E596-369A84DCC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Um banco de dados é um sistema que armazena e organiza informações de forma estruturada, geralmente em tabelas com linhas e colunas. Cada tabela contém registros (linhas) e campos (colunas) que definem os dados. Ele permite a rápida recuperação e manipulação de dados através de consultas.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210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87D50-31D4-2AA5-837E-4BD9B057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6239A1-68FB-2C18-B9E6-A5DF30C8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392169" cy="3714749"/>
          </a:xfrm>
        </p:spPr>
        <p:txBody>
          <a:bodyPr/>
          <a:lstStyle/>
          <a:p>
            <a:r>
              <a:rPr lang="pt-BR" dirty="0"/>
              <a:t>Situação: Lista de clientes, produtos, vendas em um arquivo de Excel.</a:t>
            </a:r>
          </a:p>
          <a:p>
            <a:r>
              <a:rPr lang="pt-BR" dirty="0"/>
              <a:t>Desafio: Múltiplos funcionários acessando e atualizando o mesmo arquivo.</a:t>
            </a:r>
          </a:p>
          <a:p>
            <a:r>
              <a:rPr lang="pt-BR" dirty="0"/>
              <a:t>Problema: Redundância e inconsistência dos dados.</a:t>
            </a:r>
          </a:p>
        </p:txBody>
      </p:sp>
      <p:pic>
        <p:nvPicPr>
          <p:cNvPr id="1026" name="Picture 2" descr="Ai Gerado Homem Sobrecarregado - Imagens grátis no Pixabay - Pixabay">
            <a:extLst>
              <a:ext uri="{FF2B5EF4-FFF2-40B4-BE49-F238E27FC236}">
                <a16:creationId xmlns:a16="http://schemas.microsoft.com/office/drawing/2014/main" id="{DCFFA592-095A-BB16-998B-421D0CE3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54" y="2410642"/>
            <a:ext cx="4456545" cy="338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9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61EF5-9E2F-BD05-7A96-5DA2218E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Solução com Banco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634B99-A2D9-A4A2-C474-E18BFCC4A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117" y="2076450"/>
            <a:ext cx="6165410" cy="3714749"/>
          </a:xfrm>
        </p:spPr>
        <p:txBody>
          <a:bodyPr/>
          <a:lstStyle/>
          <a:p>
            <a:r>
              <a:rPr lang="pt-BR" dirty="0"/>
              <a:t>Solução: Manter uma única cópia dos dados em um banco de dados.</a:t>
            </a:r>
          </a:p>
          <a:p>
            <a:r>
              <a:rPr lang="pt-BR" dirty="0"/>
              <a:t>Benefício: Controle centralizado e automatizado dos dados.</a:t>
            </a:r>
          </a:p>
          <a:p>
            <a:r>
              <a:rPr lang="pt-BR" dirty="0"/>
              <a:t>Sistema Gerenciador: Controla o acesso e evita redundância desnecessária.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E12578-9FCF-C70E-B401-2868A09E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5" y="2076450"/>
            <a:ext cx="3898200" cy="3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2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59AE9-3DB5-36C4-9478-5A517C2B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Redundância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3CF998-44A5-DDA6-540A-F9B957196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Redundância Controlada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106701-19E2-B7F8-9483-CC1E7A324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4"/>
            <a:ext cx="4764764" cy="810642"/>
          </a:xfrm>
        </p:spPr>
        <p:txBody>
          <a:bodyPr>
            <a:normAutofit lnSpcReduction="10000"/>
          </a:bodyPr>
          <a:lstStyle/>
          <a:p>
            <a:r>
              <a:rPr lang="pt-BR" dirty="0"/>
              <a:t>Software garante a sincronização entre múltiplas cópias.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DE0153-5A82-D94B-C750-F262C08D1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2064190"/>
            <a:ext cx="4779582" cy="483457"/>
          </a:xfrm>
        </p:spPr>
        <p:txBody>
          <a:bodyPr>
            <a:noAutofit/>
          </a:bodyPr>
          <a:lstStyle/>
          <a:p>
            <a:endParaRPr lang="pt-BR" dirty="0"/>
          </a:p>
          <a:p>
            <a:r>
              <a:rPr lang="pt-BR" dirty="0"/>
              <a:t>Redundância Não Controlada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6DBC77-157C-0021-C995-AD99BF2F7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72689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Usuário é responsável por manter a sincronização entre as cópias.</a:t>
            </a:r>
          </a:p>
          <a:p>
            <a:endParaRPr lang="pt-BR" dirty="0"/>
          </a:p>
        </p:txBody>
      </p:sp>
      <p:pic>
        <p:nvPicPr>
          <p:cNvPr id="2050" name="Picture 2" descr="VILLCASE 12 Unidades Mini Agenda Telefônica Bloco De Endereços Lista  Telefônica Em Branco Agenda Telefônica Minúscula Diário De Senhas Livro De  Endereços Preto Papel A5 Portátil Caderno | Amazon.com.br">
            <a:extLst>
              <a:ext uri="{FF2B5EF4-FFF2-40B4-BE49-F238E27FC236}">
                <a16:creationId xmlns:a16="http://schemas.microsoft.com/office/drawing/2014/main" id="{51007587-EC11-F18A-713F-D734DF22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82" y="3357120"/>
            <a:ext cx="3333750" cy="228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DC1DB2-6E01-E978-91A2-0D2DC0DB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00" y="3429000"/>
            <a:ext cx="3333750" cy="221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4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DF2B3-4CBE-E1D8-A285-1832A69B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Sistema de Gerenciamento de Banco de Dados (SGBD)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5478C9-1A33-5ACA-E507-60C5EF229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5840090" cy="3714749"/>
          </a:xfrm>
        </p:spPr>
        <p:txBody>
          <a:bodyPr/>
          <a:lstStyle/>
          <a:p>
            <a:r>
              <a:rPr lang="pt-BR" dirty="0"/>
              <a:t>Função: Atua como um guardião do banco de dados.</a:t>
            </a:r>
          </a:p>
          <a:p>
            <a:r>
              <a:rPr lang="pt-BR" dirty="0"/>
              <a:t>Diferença: Substitui a abordagem de arquivos.</a:t>
            </a:r>
          </a:p>
          <a:p>
            <a:r>
              <a:rPr lang="pt-BR" dirty="0"/>
              <a:t>Como Funciona: SGBD gerencia o acesso aos dados armazenados no banco de dados.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EBA626-5895-9CB1-5D91-F1A6AF080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967" y="1866900"/>
            <a:ext cx="46005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4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B6FD3-2380-4E78-8C8D-E88E38FD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de Banco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8B9372-4551-7C69-299F-A6E46188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233" y="2076450"/>
            <a:ext cx="5301323" cy="3714749"/>
          </a:xfrm>
        </p:spPr>
        <p:txBody>
          <a:bodyPr/>
          <a:lstStyle/>
          <a:p>
            <a:r>
              <a:rPr lang="pt-BR" dirty="0"/>
              <a:t>Conceito: Coleção de dados relacionados.</a:t>
            </a:r>
          </a:p>
          <a:p>
            <a:r>
              <a:rPr lang="pt-BR" dirty="0"/>
              <a:t>Propriedades:</a:t>
            </a:r>
          </a:p>
          <a:p>
            <a:r>
              <a:rPr lang="pt-BR" dirty="0"/>
              <a:t>  Representa um aspecto do mundo real.</a:t>
            </a:r>
          </a:p>
          <a:p>
            <a:r>
              <a:rPr lang="pt-BR" dirty="0"/>
              <a:t>  Dados são logicamente coerentes.</a:t>
            </a:r>
          </a:p>
          <a:p>
            <a:r>
              <a:rPr lang="pt-BR" dirty="0"/>
              <a:t>  Construído para uma finalidade específica.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6E44C6-4B8A-1B37-1A69-1553A3E4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72" y="2076450"/>
            <a:ext cx="4422618" cy="35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27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79777-A24A-716F-9A4D-A20B9CF1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72B6FB-C557-831A-43C3-45D73A6C3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672193" cy="3714749"/>
          </a:xfrm>
        </p:spPr>
        <p:txBody>
          <a:bodyPr/>
          <a:lstStyle/>
          <a:p>
            <a:r>
              <a:rPr lang="pt-BR" dirty="0"/>
              <a:t>Agenda Telefônica:</a:t>
            </a:r>
          </a:p>
          <a:p>
            <a:r>
              <a:rPr lang="pt-BR" dirty="0"/>
              <a:t>  Representa dados do mundo real.</a:t>
            </a:r>
          </a:p>
          <a:p>
            <a:r>
              <a:rPr lang="pt-BR" dirty="0"/>
              <a:t>  Dados organizados logicamente (alfabético).</a:t>
            </a:r>
          </a:p>
          <a:p>
            <a:r>
              <a:rPr lang="pt-BR" dirty="0"/>
              <a:t>  Propósito: Facilitar o acesso rápido aos contatos.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380998-2EE1-295B-052D-8069714A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075" y="2236786"/>
            <a:ext cx="3391173" cy="32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17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27_TF55705232.potx" id="{CF89F022-7C0A-442C-87D4-E924F7E5F040}" vid="{1DB92B71-4A04-4E0B-81E6-75673672B25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{913DC695-7E89-4529-932C-E3459299F8C5}tf55705232_win32</Template>
  <TotalTime>70</TotalTime>
  <Words>436</Words>
  <Application>Microsoft Office PowerPoint</Application>
  <PresentationFormat>Widescreen</PresentationFormat>
  <Paragraphs>61</Paragraphs>
  <Slides>13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Calibri</vt:lpstr>
      <vt:lpstr>Goudy Old Style</vt:lpstr>
      <vt:lpstr>Trebuchet MS</vt:lpstr>
      <vt:lpstr>Wingdings 2</vt:lpstr>
      <vt:lpstr>SlateVTI</vt:lpstr>
      <vt:lpstr>Banco de </vt:lpstr>
      <vt:lpstr>Banco de Dados</vt:lpstr>
      <vt:lpstr>Conceito básico de um banco de dados</vt:lpstr>
      <vt:lpstr>O Problema inicial</vt:lpstr>
      <vt:lpstr>A Solução com Banco de Dados</vt:lpstr>
      <vt:lpstr>Tipos de Redundância</vt:lpstr>
      <vt:lpstr>Sistema de Gerenciamento de Banco de Dados (SGBD)</vt:lpstr>
      <vt:lpstr>Definição de Banco de Dados</vt:lpstr>
      <vt:lpstr>Exemplo Prático</vt:lpstr>
      <vt:lpstr>Diferença entre Conceitos</vt:lpstr>
      <vt:lpstr>Como funciona:</vt:lpstr>
      <vt:lpstr>Conclusão</vt:lpstr>
      <vt:lpstr>Obrigado pela sua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</dc:title>
  <dc:creator>Biblioteca SENAI Taguatinga</dc:creator>
  <cp:lastModifiedBy>ALUNO</cp:lastModifiedBy>
  <cp:revision>3</cp:revision>
  <dcterms:created xsi:type="dcterms:W3CDTF">2024-08-07T15:33:37Z</dcterms:created>
  <dcterms:modified xsi:type="dcterms:W3CDTF">2024-08-08T11:24:19Z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